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handoutMasterIdLst>
    <p:handoutMasterId r:id="rId8"/>
  </p:handoutMasterIdLst>
  <p:sldIdLst>
    <p:sldId id="256" r:id="rId2"/>
    <p:sldId id="271" r:id="rId3"/>
    <p:sldId id="283" r:id="rId4"/>
    <p:sldId id="279" r:id="rId5"/>
    <p:sldId id="28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271"/>
            <p14:sldId id="283"/>
            <p14:sldId id="279"/>
            <p14:sldId id="281"/>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41" autoAdjust="0"/>
  </p:normalViewPr>
  <p:slideViewPr>
    <p:cSldViewPr snapToGrid="0">
      <p:cViewPr varScale="1">
        <p:scale>
          <a:sx n="85" d="100"/>
          <a:sy n="85" d="100"/>
        </p:scale>
        <p:origin x="590"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1/10/2022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1/10/2022</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1/10/2022</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F3B3E3-A4E9-4C13-A898-43F8B6D80FC4}"/>
              </a:ext>
            </a:extLst>
          </p:cNvPr>
          <p:cNvPicPr>
            <a:picLocks noChangeAspect="1"/>
          </p:cNvPicPr>
          <p:nvPr/>
        </p:nvPicPr>
        <p:blipFill>
          <a:blip r:embed="rId3"/>
          <a:stretch>
            <a:fillRect/>
          </a:stretch>
        </p:blipFill>
        <p:spPr>
          <a:xfrm>
            <a:off x="242047" y="259975"/>
            <a:ext cx="7064188" cy="6329083"/>
          </a:xfrm>
          <a:prstGeom prst="rect">
            <a:avLst/>
          </a:prstGeom>
        </p:spPr>
      </p:pic>
      <p:sp>
        <p:nvSpPr>
          <p:cNvPr id="9" name="TextBox 8">
            <a:extLst>
              <a:ext uri="{FF2B5EF4-FFF2-40B4-BE49-F238E27FC236}">
                <a16:creationId xmlns:a16="http://schemas.microsoft.com/office/drawing/2014/main" id="{CB26643D-3017-4B27-984B-C15562BE7CE9}"/>
              </a:ext>
            </a:extLst>
          </p:cNvPr>
          <p:cNvSpPr txBox="1"/>
          <p:nvPr/>
        </p:nvSpPr>
        <p:spPr>
          <a:xfrm>
            <a:off x="7368987" y="1138518"/>
            <a:ext cx="4303059" cy="1754326"/>
          </a:xfrm>
          <a:prstGeom prst="rect">
            <a:avLst/>
          </a:prstGeom>
          <a:noFill/>
        </p:spPr>
        <p:txBody>
          <a:bodyPr wrap="square" rtlCol="0">
            <a:spAutoFit/>
          </a:bodyPr>
          <a:lstStyle/>
          <a:p>
            <a:r>
              <a:rPr lang="en-US" sz="5400" u="sng" dirty="0">
                <a:latin typeface="Algerian" panose="04020705040A02060702" pitchFamily="82" charset="0"/>
              </a:rPr>
              <a:t>AIRWAY DELIVERY</a:t>
            </a:r>
          </a:p>
        </p:txBody>
      </p:sp>
      <p:sp>
        <p:nvSpPr>
          <p:cNvPr id="10" name="TextBox 9">
            <a:extLst>
              <a:ext uri="{FF2B5EF4-FFF2-40B4-BE49-F238E27FC236}">
                <a16:creationId xmlns:a16="http://schemas.microsoft.com/office/drawing/2014/main" id="{1093D003-0438-4918-A685-0FF9F05E7DED}"/>
              </a:ext>
            </a:extLst>
          </p:cNvPr>
          <p:cNvSpPr txBox="1"/>
          <p:nvPr/>
        </p:nvSpPr>
        <p:spPr>
          <a:xfrm>
            <a:off x="9027459" y="4981545"/>
            <a:ext cx="2922494" cy="400110"/>
          </a:xfrm>
          <a:prstGeom prst="rect">
            <a:avLst/>
          </a:prstGeom>
          <a:noFill/>
        </p:spPr>
        <p:txBody>
          <a:bodyPr wrap="square" rtlCol="0">
            <a:spAutoFit/>
          </a:bodyPr>
          <a:lstStyle/>
          <a:p>
            <a:r>
              <a:rPr lang="en-US" sz="2000" dirty="0">
                <a:highlight>
                  <a:srgbClr val="C0C0C0"/>
                </a:highlight>
                <a:latin typeface="Aharoni" panose="02010803020104030203" pitchFamily="2" charset="-79"/>
                <a:cs typeface="Aharoni" panose="02010803020104030203" pitchFamily="2" charset="-79"/>
              </a:rPr>
              <a:t>Marketing department</a:t>
            </a:r>
          </a:p>
        </p:txBody>
      </p:sp>
      <p:sp>
        <p:nvSpPr>
          <p:cNvPr id="11" name="TextBox 10">
            <a:extLst>
              <a:ext uri="{FF2B5EF4-FFF2-40B4-BE49-F238E27FC236}">
                <a16:creationId xmlns:a16="http://schemas.microsoft.com/office/drawing/2014/main" id="{AF441D88-B554-446F-BB84-64A8608206C7}"/>
              </a:ext>
            </a:extLst>
          </p:cNvPr>
          <p:cNvSpPr txBox="1"/>
          <p:nvPr/>
        </p:nvSpPr>
        <p:spPr>
          <a:xfrm>
            <a:off x="9520516" y="5534816"/>
            <a:ext cx="3146612" cy="369332"/>
          </a:xfrm>
          <a:prstGeom prst="rect">
            <a:avLst/>
          </a:prstGeom>
          <a:noFill/>
        </p:spPr>
        <p:txBody>
          <a:bodyPr wrap="square" rtlCol="0">
            <a:spAutoFit/>
          </a:bodyPr>
          <a:lstStyle/>
          <a:p>
            <a:r>
              <a:rPr lang="en-US" dirty="0">
                <a:latin typeface="Aharoni" panose="02010803020104030203" pitchFamily="2" charset="-79"/>
                <a:cs typeface="Aharoni" panose="02010803020104030203" pitchFamily="2" charset="-79"/>
              </a:rPr>
              <a:t>BY : shubham kumar</a:t>
            </a:r>
          </a:p>
        </p:txBody>
      </p:sp>
    </p:spTree>
    <p:extLst>
      <p:ext uri="{BB962C8B-B14F-4D97-AF65-F5344CB8AC3E}">
        <p14:creationId xmlns:p14="http://schemas.microsoft.com/office/powerpoint/2010/main" val="247180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41610" y="884628"/>
            <a:ext cx="6877119" cy="640080"/>
          </a:xfrm>
        </p:spPr>
        <p:txBody>
          <a:bodyPr>
            <a:noAutofit/>
          </a:bodyPr>
          <a:lstStyle/>
          <a:p>
            <a:r>
              <a:rPr lang="en-US" b="1" i="0" dirty="0">
                <a:solidFill>
                  <a:srgbClr val="3D3D3D"/>
                </a:solidFill>
                <a:effectLst/>
                <a:latin typeface="haas grot text web"/>
              </a:rPr>
              <a:t>The target market for drones delivery</a:t>
            </a:r>
            <a:br>
              <a:rPr lang="en-US" b="1" i="0" dirty="0">
                <a:solidFill>
                  <a:srgbClr val="3D3D3D"/>
                </a:solidFill>
                <a:effectLst/>
                <a:latin typeface="haas grot text web"/>
              </a:rPr>
            </a:br>
            <a:r>
              <a:rPr lang="en-US" b="1" i="0" dirty="0">
                <a:solidFill>
                  <a:srgbClr val="3D3D3D"/>
                </a:solidFill>
                <a:effectLst/>
                <a:latin typeface="haas grot text web"/>
              </a:rPr>
              <a:t> </a:t>
            </a:r>
            <a:endParaRPr lang="en-US" dirty="0">
              <a:latin typeface="Segoe UI Light" panose="020B0502040204020203" pitchFamily="34" charset="0"/>
              <a:cs typeface="Segoe UI Light" panose="020B0502040204020203" pitchFamily="34" charset="0"/>
            </a:endParaRPr>
          </a:p>
        </p:txBody>
      </p:sp>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endParaRPr lang="en-US"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BCE20DE5-F34F-41A2-A21C-EF759C8D7225}"/>
              </a:ext>
            </a:extLst>
          </p:cNvPr>
          <p:cNvSpPr txBox="1"/>
          <p:nvPr/>
        </p:nvSpPr>
        <p:spPr>
          <a:xfrm>
            <a:off x="457200" y="1321057"/>
            <a:ext cx="6096000" cy="5909310"/>
          </a:xfrm>
          <a:prstGeom prst="rect">
            <a:avLst/>
          </a:prstGeom>
          <a:noFill/>
        </p:spPr>
        <p:txBody>
          <a:bodyPr wrap="square">
            <a:spAutoFit/>
          </a:bodyPr>
          <a:lstStyle/>
          <a:p>
            <a:r>
              <a:rPr lang="en-US" b="0" i="0" dirty="0">
                <a:solidFill>
                  <a:srgbClr val="000000"/>
                </a:solidFill>
                <a:effectLst/>
                <a:latin typeface="LiberationSerif_1a_6"/>
              </a:rPr>
              <a:t>The target market for drones is very diverse. Drones can be used for many different things ranging from military applications to hobbyist. The drone market is expected to be worth over $91 Billion within the next decade. Military spending still dominates the market, but consumer markets are growing quickly. Geographically, drones can be used worldwide. The drone market is global which allows for many marketing possibilities (Drones: A Rising Market, 2015). Demographically most drones are bought by men. Most consumers including the military are Caucasian or Asian. The market spans across all age groups and are generally high income and/or college educated. The psychographic segment of the target market is very diverse. For </a:t>
            </a:r>
            <a:r>
              <a:rPr lang="en-US" b="0" i="0" dirty="0" err="1">
                <a:solidFill>
                  <a:srgbClr val="000000"/>
                </a:solidFill>
                <a:effectLst/>
                <a:latin typeface="LiberationSerif_1a_6"/>
              </a:rPr>
              <a:t>thedefense</a:t>
            </a:r>
            <a:r>
              <a:rPr lang="en-US" b="0" i="0" dirty="0">
                <a:solidFill>
                  <a:srgbClr val="000000"/>
                </a:solidFill>
                <a:effectLst/>
                <a:latin typeface="LiberationSerif_1a_6"/>
              </a:rPr>
              <a:t> side of the market psychographic analysis includes safety and security minded. Cost, technology, data security is also very important to the defense sector of the drone business. The consumer side is interested in new technology for photography, and hobbyist applications. Cost is more important to this segment of the market. The consumer is also looking for the drones to be more user friendly since most are not trained as in the military.</a:t>
            </a:r>
          </a:p>
          <a:p>
            <a:endParaRPr lang="en-US" dirty="0"/>
          </a:p>
        </p:txBody>
      </p:sp>
      <p:pic>
        <p:nvPicPr>
          <p:cNvPr id="4" name="Picture 3">
            <a:extLst>
              <a:ext uri="{FF2B5EF4-FFF2-40B4-BE49-F238E27FC236}">
                <a16:creationId xmlns:a16="http://schemas.microsoft.com/office/drawing/2014/main" id="{98A3AEBA-EF7C-46F1-ABA5-38ACACE43D29}"/>
              </a:ext>
            </a:extLst>
          </p:cNvPr>
          <p:cNvPicPr>
            <a:picLocks noChangeAspect="1"/>
          </p:cNvPicPr>
          <p:nvPr/>
        </p:nvPicPr>
        <p:blipFill>
          <a:blip r:embed="rId2"/>
          <a:stretch>
            <a:fillRect/>
          </a:stretch>
        </p:blipFill>
        <p:spPr>
          <a:xfrm>
            <a:off x="6553200" y="1400174"/>
            <a:ext cx="5410199" cy="4982697"/>
          </a:xfrm>
          <a:prstGeom prst="rect">
            <a:avLst/>
          </a:prstGeom>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52FE06-F3DC-4DD4-A03C-1EA4E37F7451}"/>
              </a:ext>
            </a:extLst>
          </p:cNvPr>
          <p:cNvSpPr txBox="1"/>
          <p:nvPr/>
        </p:nvSpPr>
        <p:spPr>
          <a:xfrm>
            <a:off x="806823" y="762001"/>
            <a:ext cx="5728447" cy="461665"/>
          </a:xfrm>
          <a:prstGeom prst="rect">
            <a:avLst/>
          </a:prstGeom>
          <a:noFill/>
        </p:spPr>
        <p:txBody>
          <a:bodyPr wrap="square" rtlCol="0">
            <a:spAutoFit/>
          </a:bodyPr>
          <a:lstStyle/>
          <a:p>
            <a:r>
              <a:rPr lang="en-US" sz="2400" b="0" i="0" dirty="0">
                <a:solidFill>
                  <a:srgbClr val="000000"/>
                </a:solidFill>
                <a:effectLst/>
                <a:latin typeface="LiberationSerif_1a_7"/>
              </a:rPr>
              <a:t>STRATEGY AND POSITIONING ANALYSIS </a:t>
            </a:r>
            <a:endParaRPr lang="en-US" sz="2400" dirty="0"/>
          </a:p>
        </p:txBody>
      </p:sp>
      <p:sp>
        <p:nvSpPr>
          <p:cNvPr id="7" name="TextBox 6">
            <a:extLst>
              <a:ext uri="{FF2B5EF4-FFF2-40B4-BE49-F238E27FC236}">
                <a16:creationId xmlns:a16="http://schemas.microsoft.com/office/drawing/2014/main" id="{510BD01D-2A99-4007-A91B-ACA26A12B169}"/>
              </a:ext>
            </a:extLst>
          </p:cNvPr>
          <p:cNvSpPr txBox="1"/>
          <p:nvPr/>
        </p:nvSpPr>
        <p:spPr>
          <a:xfrm>
            <a:off x="672351" y="1506070"/>
            <a:ext cx="9215719" cy="3693319"/>
          </a:xfrm>
          <a:prstGeom prst="rect">
            <a:avLst/>
          </a:prstGeom>
          <a:noFill/>
        </p:spPr>
        <p:txBody>
          <a:bodyPr wrap="square" rtlCol="0">
            <a:spAutoFit/>
          </a:bodyPr>
          <a:lstStyle/>
          <a:p>
            <a:r>
              <a:rPr lang="en-US" b="0" i="0">
                <a:solidFill>
                  <a:srgbClr val="000000"/>
                </a:solidFill>
                <a:effectLst/>
                <a:latin typeface="LiberationSerif_1a_7"/>
              </a:rPr>
              <a:t>The market needs for drones is increasing dramatically not only for the military applications, but also for commercial applications. The military will only increase their drone arsenal over the next few years. Drones provides a way to keep humans out of potentially dangerous situations Drones can be used for surveillance, but also can launch a missile attack without a soldier being in the area. Drones can also be used to drop of supplies in remote areas orto troops in a battlefield. The military need for drones will only grow as the technology grows, potentially making a majority of aerial surveillance and weapons remote controlled The needs in the consumer market can range from entertainment for a hobbyist, or to be used as business tool. Real estate agents are using drones for aerial photos of the homes or businesses they are selling. Large companies such as Amazon are looking into drones to delivery merchandise instead of using traditional delivery methods. Drones are also being utilized by many organizations for photography and filming. This can be as simple as a hobbyist filming their child’s soccer game ora major television networking covering an NFL game realtor (Drones: A Rising Market, 2015).</a:t>
            </a:r>
            <a:endParaRPr lang="en-US" dirty="0"/>
          </a:p>
        </p:txBody>
      </p:sp>
    </p:spTree>
    <p:extLst>
      <p:ext uri="{BB962C8B-B14F-4D97-AF65-F5344CB8AC3E}">
        <p14:creationId xmlns:p14="http://schemas.microsoft.com/office/powerpoint/2010/main" val="351129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SWOT ANALYSIS</a:t>
            </a:r>
          </a:p>
        </p:txBody>
      </p:sp>
      <p:pic>
        <p:nvPicPr>
          <p:cNvPr id="3" name="Picture 2">
            <a:extLst>
              <a:ext uri="{FF2B5EF4-FFF2-40B4-BE49-F238E27FC236}">
                <a16:creationId xmlns:a16="http://schemas.microsoft.com/office/drawing/2014/main" id="{D8A46678-4C41-4560-8DBA-B50824C98E3B}"/>
              </a:ext>
            </a:extLst>
          </p:cNvPr>
          <p:cNvPicPr>
            <a:picLocks noChangeAspect="1"/>
          </p:cNvPicPr>
          <p:nvPr/>
        </p:nvPicPr>
        <p:blipFill rotWithShape="1">
          <a:blip r:embed="rId2"/>
          <a:srcRect b="12448"/>
          <a:stretch/>
        </p:blipFill>
        <p:spPr>
          <a:xfrm>
            <a:off x="411817" y="1250577"/>
            <a:ext cx="7136465" cy="5266764"/>
          </a:xfrm>
          <a:prstGeom prst="rect">
            <a:avLst/>
          </a:prstGeom>
        </p:spPr>
      </p:pic>
      <p:pic>
        <p:nvPicPr>
          <p:cNvPr id="6" name="Picture 5">
            <a:extLst>
              <a:ext uri="{FF2B5EF4-FFF2-40B4-BE49-F238E27FC236}">
                <a16:creationId xmlns:a16="http://schemas.microsoft.com/office/drawing/2014/main" id="{52705686-ADA5-4C58-AA93-2EAEAC9A9A4D}"/>
              </a:ext>
            </a:extLst>
          </p:cNvPr>
          <p:cNvPicPr>
            <a:picLocks noChangeAspect="1"/>
          </p:cNvPicPr>
          <p:nvPr/>
        </p:nvPicPr>
        <p:blipFill>
          <a:blip r:embed="rId3"/>
          <a:stretch>
            <a:fillRect/>
          </a:stretch>
        </p:blipFill>
        <p:spPr>
          <a:xfrm>
            <a:off x="7646895" y="1250577"/>
            <a:ext cx="4213971" cy="5266764"/>
          </a:xfrm>
          <a:prstGeom prst="rect">
            <a:avLst/>
          </a:prstGeom>
        </p:spPr>
      </p:pic>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D5B85D2-E42B-4CE3-AA1C-6BAF92236BBC}"/>
              </a:ext>
            </a:extLst>
          </p:cNvPr>
          <p:cNvPicPr>
            <a:picLocks noChangeAspect="1"/>
          </p:cNvPicPr>
          <p:nvPr/>
        </p:nvPicPr>
        <p:blipFill>
          <a:blip r:embed="rId2"/>
          <a:stretch>
            <a:fillRect/>
          </a:stretch>
        </p:blipFill>
        <p:spPr>
          <a:xfrm>
            <a:off x="519953" y="1238250"/>
            <a:ext cx="11026588" cy="4929468"/>
          </a:xfrm>
          <a:prstGeom prst="rect">
            <a:avLst/>
          </a:prstGeom>
        </p:spPr>
      </p:pic>
      <p:sp>
        <p:nvSpPr>
          <p:cNvPr id="11" name="TextBox 10">
            <a:extLst>
              <a:ext uri="{FF2B5EF4-FFF2-40B4-BE49-F238E27FC236}">
                <a16:creationId xmlns:a16="http://schemas.microsoft.com/office/drawing/2014/main" id="{FC8C710D-72EC-4592-80DF-5D5A912C1460}"/>
              </a:ext>
            </a:extLst>
          </p:cNvPr>
          <p:cNvSpPr txBox="1"/>
          <p:nvPr/>
        </p:nvSpPr>
        <p:spPr>
          <a:xfrm>
            <a:off x="753034" y="779929"/>
            <a:ext cx="4733365" cy="523220"/>
          </a:xfrm>
          <a:prstGeom prst="rect">
            <a:avLst/>
          </a:prstGeom>
          <a:noFill/>
        </p:spPr>
        <p:txBody>
          <a:bodyPr wrap="square" rtlCol="0">
            <a:spAutoFit/>
          </a:bodyPr>
          <a:lstStyle/>
          <a:p>
            <a:r>
              <a:rPr lang="en-US" sz="2800" dirty="0">
                <a:latin typeface="Algerian" panose="04020705040A02060702" pitchFamily="82" charset="0"/>
              </a:rPr>
              <a:t>MARKET MAP</a:t>
            </a:r>
          </a:p>
        </p:txBody>
      </p:sp>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in32_fixed.potx" id="{9A9BE078-57A7-48B2-9D33-8EFC365D262A}" vid="{66905093-CF97-471D-A25F-2AFDA5521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{28FC1CE3-DC84-4F57-929E-F7A804E01E90}tf10001108_win32</Template>
  <TotalTime>31</TotalTime>
  <Words>451</Words>
  <Application>Microsoft Office PowerPoint</Application>
  <PresentationFormat>Widescreen</PresentationFormat>
  <Paragraphs>10</Paragraphs>
  <Slides>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Aharoni</vt:lpstr>
      <vt:lpstr>Algerian</vt:lpstr>
      <vt:lpstr>Arial</vt:lpstr>
      <vt:lpstr>Calibri</vt:lpstr>
      <vt:lpstr>haas grot text web</vt:lpstr>
      <vt:lpstr>LiberationSerif_1a_6</vt:lpstr>
      <vt:lpstr>LiberationSerif_1a_7</vt:lpstr>
      <vt:lpstr>Segoe UI</vt:lpstr>
      <vt:lpstr>Segoe UI Light</vt:lpstr>
      <vt:lpstr>WelcomeDoc</vt:lpstr>
      <vt:lpstr>PowerPoint Presentation</vt:lpstr>
      <vt:lpstr>The target market for drones delivery  </vt:lpstr>
      <vt:lpstr>PowerPoint Presentation</vt:lpstr>
      <vt:lpstr>SWOT ANALYSIS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shubham kumar</dc:creator>
  <cp:keywords/>
  <cp:lastModifiedBy>shubham kumar</cp:lastModifiedBy>
  <cp:revision>1</cp:revision>
  <dcterms:created xsi:type="dcterms:W3CDTF">2022-01-10T09:15:39Z</dcterms:created>
  <dcterms:modified xsi:type="dcterms:W3CDTF">2022-01-10T09:46:41Z</dcterms:modified>
  <cp:version/>
</cp:coreProperties>
</file>